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8"/>
  </p:notesMasterIdLst>
  <p:sldIdLst>
    <p:sldId id="258" r:id="rId2"/>
    <p:sldId id="406" r:id="rId3"/>
    <p:sldId id="260" r:id="rId4"/>
    <p:sldId id="299" r:id="rId5"/>
    <p:sldId id="300" r:id="rId6"/>
    <p:sldId id="303" r:id="rId7"/>
    <p:sldId id="304" r:id="rId8"/>
    <p:sldId id="301" r:id="rId9"/>
    <p:sldId id="306" r:id="rId10"/>
    <p:sldId id="307" r:id="rId11"/>
    <p:sldId id="308" r:id="rId12"/>
    <p:sldId id="309" r:id="rId13"/>
    <p:sldId id="310" r:id="rId14"/>
    <p:sldId id="407" r:id="rId15"/>
    <p:sldId id="412" r:id="rId16"/>
    <p:sldId id="413" r:id="rId17"/>
    <p:sldId id="415" r:id="rId18"/>
    <p:sldId id="414" r:id="rId19"/>
    <p:sldId id="416" r:id="rId20"/>
    <p:sldId id="417" r:id="rId21"/>
    <p:sldId id="418" r:id="rId22"/>
    <p:sldId id="302" r:id="rId23"/>
    <p:sldId id="408" r:id="rId24"/>
    <p:sldId id="409" r:id="rId25"/>
    <p:sldId id="419" r:id="rId26"/>
    <p:sldId id="423" r:id="rId27"/>
    <p:sldId id="425" r:id="rId28"/>
    <p:sldId id="424" r:id="rId29"/>
    <p:sldId id="422" r:id="rId30"/>
    <p:sldId id="420" r:id="rId31"/>
    <p:sldId id="421" r:id="rId32"/>
    <p:sldId id="428" r:id="rId33"/>
    <p:sldId id="426" r:id="rId34"/>
    <p:sldId id="411" r:id="rId35"/>
    <p:sldId id="410" r:id="rId36"/>
    <p:sldId id="42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6" autoAdjust="0"/>
    <p:restoredTop sz="80308"/>
  </p:normalViewPr>
  <p:slideViewPr>
    <p:cSldViewPr snapToGrid="0">
      <p:cViewPr varScale="1">
        <p:scale>
          <a:sx n="123" d="100"/>
          <a:sy n="123" d="100"/>
        </p:scale>
        <p:origin x="3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5DFD-F7BF-A742-BB61-2B151C8124C4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DAD3F-2768-AC42-A5BB-AC00C7B6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DAD3F-2768-AC42-A5BB-AC00C7B6C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5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14557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5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2109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>
                <a:solidFill>
                  <a:prstClr val="white">
                    <a:alpha val="99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99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8382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8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4600" y="533401"/>
            <a:ext cx="6155708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sz="4800">
                <a:solidFill>
                  <a:srgbClr val="043170">
                    <a:alpha val="99000"/>
                  </a:srgbClr>
                </a:solidFill>
              </a:rPr>
              <a:t>Agenda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905000"/>
            <a:ext cx="8343900" cy="3962400"/>
          </a:xfrm>
          <a:prstGeom prst="rect">
            <a:avLst/>
          </a:prstGeom>
        </p:spPr>
        <p:txBody>
          <a:bodyPr anchor="t"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2800" baseline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71550" indent="-514350">
              <a:buFont typeface="+mj-lt"/>
              <a:buAutoNum type="alphaLcParenR"/>
              <a:defRPr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agenda item</a:t>
            </a:r>
          </a:p>
          <a:p>
            <a:pPr lvl="1"/>
            <a:r>
              <a:rPr lang="en-US" dirty="0"/>
              <a:t>Sub item</a:t>
            </a:r>
          </a:p>
          <a:p>
            <a:pPr lvl="1"/>
            <a:r>
              <a:rPr lang="en-US" dirty="0"/>
              <a:t>Sub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365D0-5BFF-4591-B84D-8953AC9A16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14478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M_Auto_Icon_re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9104"/>
            <a:ext cx="990600" cy="744488"/>
          </a:xfrm>
          <a:prstGeom prst="rect">
            <a:avLst/>
          </a:prstGeom>
        </p:spPr>
      </p:pic>
      <p:pic>
        <p:nvPicPr>
          <p:cNvPr id="13" name="Picture 12" descr="LM_Home_Icon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4194"/>
            <a:ext cx="914400" cy="8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91993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5169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66381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034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42599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82509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74653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2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hj1/teachingdocs/Jones-on-R0.pdf" TargetMode="External"/><Relationship Id="rId2" Type="http://schemas.openxmlformats.org/officeDocument/2006/relationships/hyperlink" Target="https://web.stanford.edu/~jhj1/teachingdocs/Jones-Epidemics050308.pdf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davefleet.com/blog/2013/04/15/15-top-tips-successful-pr-career/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9077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</p:cNvCxnSpPr>
          <p:nvPr/>
        </p:nvCxnSpPr>
        <p:spPr>
          <a:xfrm>
            <a:off x="5439103" y="2711673"/>
            <a:ext cx="3594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281449" y="2506717"/>
            <a:ext cx="1030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Mkt potential</a:t>
            </a:r>
          </a:p>
        </p:txBody>
      </p:sp>
    </p:spTree>
    <p:extLst>
      <p:ext uri="{BB962C8B-B14F-4D97-AF65-F5344CB8AC3E}">
        <p14:creationId xmlns:p14="http://schemas.microsoft.com/office/powerpoint/2010/main" val="421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533697" y="3657601"/>
            <a:ext cx="102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Displacement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2F2A4B-B686-104A-83E7-A0923909ECE3}"/>
              </a:ext>
            </a:extLst>
          </p:cNvPr>
          <p:cNvCxnSpPr/>
          <p:nvPr/>
        </p:nvCxnSpPr>
        <p:spPr>
          <a:xfrm>
            <a:off x="5596759" y="3909848"/>
            <a:ext cx="88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26532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 </a:t>
            </a:r>
          </a:p>
          <a:p>
            <a:r>
              <a:rPr lang="en-US" dirty="0"/>
              <a:t>c = 0.5 (rise / run) = </a:t>
            </a:r>
          </a:p>
          <a:p>
            <a:r>
              <a:rPr lang="en-US" dirty="0"/>
              <a:t>50 widgets for /25 periods</a:t>
            </a:r>
          </a:p>
          <a:p>
            <a:r>
              <a:rPr lang="en-US" dirty="0"/>
              <a:t>e = 2.71828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231219" y="2724873"/>
            <a:ext cx="3160078" cy="201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638C98-00A0-D449-9C70-51532080D519}"/>
              </a:ext>
            </a:extLst>
          </p:cNvPr>
          <p:cNvSpPr/>
          <p:nvPr/>
        </p:nvSpPr>
        <p:spPr>
          <a:xfrm>
            <a:off x="8391297" y="2646045"/>
            <a:ext cx="157655" cy="157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A3349-EC1A-7E49-9B4B-897BD9E558B7}"/>
              </a:ext>
            </a:extLst>
          </p:cNvPr>
          <p:cNvSpPr txBox="1"/>
          <p:nvPr/>
        </p:nvSpPr>
        <p:spPr>
          <a:xfrm rot="19536522">
            <a:off x="6170813" y="368709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Slope</a:t>
            </a:r>
          </a:p>
        </p:txBody>
      </p:sp>
    </p:spTree>
    <p:extLst>
      <p:ext uri="{BB962C8B-B14F-4D97-AF65-F5344CB8AC3E}">
        <p14:creationId xmlns:p14="http://schemas.microsoft.com/office/powerpoint/2010/main" val="32958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1003F-43DD-FF41-BDDA-2AD23DF2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F1910-4EC5-E145-B074-19D08A77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D654-5354-F343-A519-9D7A061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1A32A-BB96-CC43-9277-D5E57D0C2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10E19-29DB-DD4B-9D12-9A01E8018C6B}"/>
              </a:ext>
            </a:extLst>
          </p:cNvPr>
          <p:cNvSpPr/>
          <p:nvPr/>
        </p:nvSpPr>
        <p:spPr>
          <a:xfrm>
            <a:off x="670758" y="1708142"/>
            <a:ext cx="206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A_gompertzCurve.R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570FA-72A6-1047-B2C8-3643F8AC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61" y="1729486"/>
            <a:ext cx="4193289" cy="36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8276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5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4DA-DE34-D14A-A233-7BDE34F2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meme…really Frank Bass (1926-2006)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CCF1F-074A-404A-9BC2-753EDF39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EAFD1-BA1C-4E45-9721-68FA433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5413-4D58-884C-8D62-78380FA10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61E07C9-D1F9-E04D-9C1B-28A911B1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84" y="1595119"/>
            <a:ext cx="3378200" cy="369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A621E-3972-BA44-93F8-366BC76BECA9}"/>
              </a:ext>
            </a:extLst>
          </p:cNvPr>
          <p:cNvSpPr txBox="1"/>
          <p:nvPr/>
        </p:nvSpPr>
        <p:spPr>
          <a:xfrm>
            <a:off x="493776" y="4389120"/>
            <a:ext cx="453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10 papers in the selection Top 10 Most Influential Papers published in the 50-year history of Management Science (2004)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DFDB7-0AF9-2E49-88E7-2BF964DDF467}"/>
              </a:ext>
            </a:extLst>
          </p:cNvPr>
          <p:cNvSpPr/>
          <p:nvPr/>
        </p:nvSpPr>
        <p:spPr>
          <a:xfrm>
            <a:off x="402336" y="170546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 New Product Growth Model Consumer for Durables, Management Science, Vol. 15 (January 1969)</a:t>
            </a:r>
          </a:p>
        </p:txBody>
      </p:sp>
    </p:spTree>
    <p:extLst>
      <p:ext uri="{BB962C8B-B14F-4D97-AF65-F5344CB8AC3E}">
        <p14:creationId xmlns:p14="http://schemas.microsoft.com/office/powerpoint/2010/main" val="44177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60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Innovation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76E75-8848-ED4D-976E-B758B1D1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86" y="1695450"/>
            <a:ext cx="4000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39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online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908E7-5B12-3A4C-810B-16C5404A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302" y="1774952"/>
            <a:ext cx="3884930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9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 (plus total market)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609600" y="1847088"/>
            <a:ext cx="200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Innovation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5E4CB-4938-9141-8B68-5940B26EE044}"/>
              </a:ext>
            </a:extLst>
          </p:cNvPr>
          <p:cNvSpPr txBox="1"/>
          <p:nvPr/>
        </p:nvSpPr>
        <p:spPr>
          <a:xfrm>
            <a:off x="609600" y="3773424"/>
            <a:ext cx="184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3072384" y="1847088"/>
            <a:ext cx="552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85AD8-8E0A-9342-A7C8-939ECE1BBF29}"/>
              </a:ext>
            </a:extLst>
          </p:cNvPr>
          <p:cNvSpPr txBox="1"/>
          <p:nvPr/>
        </p:nvSpPr>
        <p:spPr>
          <a:xfrm>
            <a:off x="3133344" y="3773424"/>
            <a:ext cx="51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571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Innovator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E837FA-E0FE-054D-9EB1-8B97014F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60" y="1436120"/>
            <a:ext cx="3451352" cy="4554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enticed &amp; willing to take a chance”</a:t>
            </a:r>
          </a:p>
        </p:txBody>
      </p:sp>
    </p:spTree>
    <p:extLst>
      <p:ext uri="{BB962C8B-B14F-4D97-AF65-F5344CB8AC3E}">
        <p14:creationId xmlns:p14="http://schemas.microsoft.com/office/powerpoint/2010/main" val="13265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35229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Curves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8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Imitation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incline as they learn from innovators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eventually won over but total market is limited so a decline occurs eventually”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880A5FB-8B7A-7848-8FDF-D09D8148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23" y="1140528"/>
            <a:ext cx="3581789" cy="47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D84B446-FC6E-6041-B9AF-DE9FE448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"/>
          <a:stretch/>
        </p:blipFill>
        <p:spPr>
          <a:xfrm>
            <a:off x="786384" y="1243584"/>
            <a:ext cx="6967728" cy="43265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D038E9-8116-3745-A800-34D296548B8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Total new customers is the sum of these two parties</a:t>
            </a:r>
          </a:p>
        </p:txBody>
      </p:sp>
    </p:spTree>
    <p:extLst>
      <p:ext uri="{BB962C8B-B14F-4D97-AF65-F5344CB8AC3E}">
        <p14:creationId xmlns:p14="http://schemas.microsoft.com/office/powerpoint/2010/main" val="246244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85452-B60D-2D41-BFE9-73D78FA8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B6CC0B-C794-8649-8A7A-62B2B947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383414"/>
            <a:ext cx="8515350" cy="591477"/>
          </a:xfrm>
        </p:spPr>
        <p:txBody>
          <a:bodyPr/>
          <a:lstStyle/>
          <a:p>
            <a:r>
              <a:rPr lang="en-US" dirty="0"/>
              <a:t>BASS Models Find analog adoption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DA898-EE09-034E-8A0E-F1427110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16A4-43A6-9E45-AAEE-EBED198E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9995C-CC2D-0843-B680-C7D9FD228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13472"/>
          <a:stretch/>
        </p:blipFill>
        <p:spPr>
          <a:xfrm>
            <a:off x="237744" y="1274064"/>
            <a:ext cx="4498848" cy="441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FC8A1B-A84F-EF4B-98B7-A99B4AB9D0A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Takes some digging to get these for an analog product/service &amp; there are differences!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A214AF-37BC-D549-AEDA-9A33226B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4" y="2848864"/>
            <a:ext cx="3878788" cy="2308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45D0-4904-0F48-9779-7CA720E0B5BA}"/>
              </a:ext>
            </a:extLst>
          </p:cNvPr>
          <p:cNvSpPr txBox="1"/>
          <p:nvPr/>
        </p:nvSpPr>
        <p:spPr>
          <a:xfrm>
            <a:off x="7095744" y="252679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E4528-40A0-3E49-9E40-FD85FE8C6CC9}"/>
              </a:ext>
            </a:extLst>
          </p:cNvPr>
          <p:cNvSpPr txBox="1"/>
          <p:nvPr/>
        </p:nvSpPr>
        <p:spPr>
          <a:xfrm>
            <a:off x="7595616" y="252679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42857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B_newProdForecasting.R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E6466-40AF-E14E-89E2-09E21971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47" y="1567688"/>
            <a:ext cx="4856389" cy="36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805015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7D9BC-0B48-9F46-A9B9-302ACE1F1FDB}"/>
              </a:ext>
            </a:extLst>
          </p:cNvPr>
          <p:cNvSpPr txBox="1"/>
          <p:nvPr/>
        </p:nvSpPr>
        <p:spPr>
          <a:xfrm>
            <a:off x="109728" y="4005072"/>
            <a:ext cx="2075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have no immunity.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50C822-A290-EF43-BBAC-8C2FCE3C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16" y="1313942"/>
            <a:ext cx="5156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6851C7-1B42-3449-A3B7-7E3E6360C992}"/>
              </a:ext>
            </a:extLst>
          </p:cNvPr>
          <p:cNvSpPr txBox="1"/>
          <p:nvPr/>
        </p:nvSpPr>
        <p:spPr>
          <a:xfrm>
            <a:off x="1298449" y="4078224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infected</a:t>
            </a:r>
          </a:p>
          <a:p>
            <a:r>
              <a:rPr lang="en-US" sz="1100" i="1" dirty="0"/>
              <a:t>For each infected person they may infect 1.2 people</a:t>
            </a:r>
          </a:p>
        </p:txBody>
      </p:sp>
    </p:spTree>
    <p:extLst>
      <p:ext uri="{BB962C8B-B14F-4D97-AF65-F5344CB8AC3E}">
        <p14:creationId xmlns:p14="http://schemas.microsoft.com/office/powerpoint/2010/main" val="311748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07D78-95A1-FB46-B557-1A94C210AB4D}"/>
              </a:ext>
            </a:extLst>
          </p:cNvPr>
          <p:cNvSpPr txBox="1"/>
          <p:nvPr/>
        </p:nvSpPr>
        <p:spPr>
          <a:xfrm>
            <a:off x="4828033" y="4041648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recovered or removed.</a:t>
            </a:r>
          </a:p>
          <a:p>
            <a:r>
              <a:rPr lang="en-US" sz="1400" dirty="0"/>
              <a:t>The longer someone is infected the longer the rate of infection has a chance for more infections.</a:t>
            </a:r>
          </a:p>
        </p:txBody>
      </p:sp>
    </p:spTree>
    <p:extLst>
      <p:ext uri="{BB962C8B-B14F-4D97-AF65-F5344CB8AC3E}">
        <p14:creationId xmlns:p14="http://schemas.microsoft.com/office/powerpoint/2010/main" val="333552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8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2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3121152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3121152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8314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Growth Models are a form of time series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EA26342-25F5-7349-AB5B-E09DA82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7EE5CB59-0EF0-7640-A1AA-2A8E3746D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8288" r="3645" b="2832"/>
          <a:stretch/>
        </p:blipFill>
        <p:spPr bwMode="auto">
          <a:xfrm>
            <a:off x="229892" y="1383869"/>
            <a:ext cx="44196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3DDDF-B256-CE48-90F6-D48A5D65D449}"/>
              </a:ext>
            </a:extLst>
          </p:cNvPr>
          <p:cNvSpPr txBox="1"/>
          <p:nvPr/>
        </p:nvSpPr>
        <p:spPr>
          <a:xfrm>
            <a:off x="5083445" y="2154265"/>
            <a:ext cx="3471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Holt Winters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Chapter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Regression Based Forecasting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49CD4-3AB5-314F-B791-601AA002A86A}"/>
              </a:ext>
            </a:extLst>
          </p:cNvPr>
          <p:cNvSpPr/>
          <p:nvPr/>
        </p:nvSpPr>
        <p:spPr>
          <a:xfrm>
            <a:off x="5005953" y="1317356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Based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ADD3A-8BE0-354D-86D1-ECFA696EF7C9}"/>
              </a:ext>
            </a:extLst>
          </p:cNvPr>
          <p:cNvSpPr/>
          <p:nvPr/>
        </p:nvSpPr>
        <p:spPr>
          <a:xfrm>
            <a:off x="4956875" y="3840995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Driven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C9650-EA0D-5244-A01F-FF36D2823F45}"/>
              </a:ext>
            </a:extLst>
          </p:cNvPr>
          <p:cNvSpPr txBox="1"/>
          <p:nvPr/>
        </p:nvSpPr>
        <p:spPr>
          <a:xfrm>
            <a:off x="4974956" y="4662405"/>
            <a:ext cx="3394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Forecasted value at period “n” is equal to some interactions of  x-variable inputs</a:t>
            </a:r>
          </a:p>
        </p:txBody>
      </p:sp>
    </p:spTree>
    <p:extLst>
      <p:ext uri="{BB962C8B-B14F-4D97-AF65-F5344CB8AC3E}">
        <p14:creationId xmlns:p14="http://schemas.microsoft.com/office/powerpoint/2010/main" val="307286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171811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171811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171811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1812606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1812606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81E15-50DD-5242-B0D0-0C779E0BECA5}"/>
              </a:ext>
            </a:extLst>
          </p:cNvPr>
          <p:cNvSpPr txBox="1"/>
          <p:nvPr/>
        </p:nvSpPr>
        <p:spPr>
          <a:xfrm>
            <a:off x="250567" y="3073015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250567" y="3536311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DF9D1-0C8F-6D40-ADDC-3675E876E553}"/>
              </a:ext>
            </a:extLst>
          </p:cNvPr>
          <p:cNvSpPr txBox="1"/>
          <p:nvPr/>
        </p:nvSpPr>
        <p:spPr>
          <a:xfrm>
            <a:off x="292609" y="4114380"/>
            <a:ext cx="7936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R0 – beta/gamma = “contact rate”</a:t>
            </a:r>
          </a:p>
          <a:p>
            <a:r>
              <a:rPr lang="en-US" dirty="0"/>
              <a:t>Basic Reproduction Number (R0): the expected number of secondary infections generated by a single, typical infection in a completely susceptible population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63EB3-6C3C-8C41-BE10-04BDB1A09948}"/>
              </a:ext>
            </a:extLst>
          </p:cNvPr>
          <p:cNvSpPr/>
          <p:nvPr/>
        </p:nvSpPr>
        <p:spPr>
          <a:xfrm>
            <a:off x="4398579" y="5912096"/>
            <a:ext cx="47454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https://web.stanford.edu/~jhj1/teachingdocs/Jones-Epidemics050308.pdf</a:t>
            </a:r>
            <a:endParaRPr lang="en-US" sz="1100" dirty="0"/>
          </a:p>
          <a:p>
            <a:r>
              <a:rPr lang="en-US" sz="1100" dirty="0">
                <a:hlinkClick r:id="rId3"/>
              </a:rPr>
              <a:t>https://web.stanford.edu/~jhj1/teachingdocs/Jones-on-R0.pdf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369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one joins the susceptible group, since we are ignoring births and immigration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 is re-infected (next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population has the same probability of infection (for example does not account for elderly)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is homogeneous (for example no social circles for immigrant or affluent communities…all the same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7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Similar Models:</a:t>
            </a:r>
          </a:p>
          <a:p>
            <a:r>
              <a:rPr lang="en-US" dirty="0"/>
              <a:t>No/Limited Immunity</a:t>
            </a:r>
          </a:p>
          <a:p>
            <a:r>
              <a:rPr lang="en-US" dirty="0"/>
              <a:t>SIRS (Susceptible - Infectious - Recovered - Susceptible)</a:t>
            </a:r>
          </a:p>
          <a:p>
            <a:endParaRPr lang="en-US" dirty="0"/>
          </a:p>
          <a:p>
            <a:r>
              <a:rPr lang="en-US" dirty="0"/>
              <a:t>Not necessarily infection once exposed</a:t>
            </a:r>
          </a:p>
          <a:p>
            <a:r>
              <a:rPr lang="en-US" dirty="0"/>
              <a:t>SEIR (Susceptible – Exposed – Infectious – Recovered)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can be more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F67373-F386-494B-B0F4-37254A07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6" y="1231646"/>
            <a:ext cx="6781800" cy="227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B8380C-8A88-A44B-8199-814DCEDCF75F}"/>
              </a:ext>
            </a:extLst>
          </p:cNvPr>
          <p:cNvSpPr txBox="1"/>
          <p:nvPr/>
        </p:nvSpPr>
        <p:spPr>
          <a:xfrm>
            <a:off x="3456432" y="3858768"/>
            <a:ext cx="26761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not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ICU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</a:t>
            </a:r>
          </a:p>
        </p:txBody>
      </p:sp>
    </p:spTree>
    <p:extLst>
      <p:ext uri="{BB962C8B-B14F-4D97-AF65-F5344CB8AC3E}">
        <p14:creationId xmlns:p14="http://schemas.microsoft.com/office/powerpoint/2010/main" val="440565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BA90-FA2A-6D40-A8C7-D5C4DBC1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46D6D-340C-C045-8456-5197727E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We will build the SIR model w/beta, gamma &amp; total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5EC4-7984-C344-A6D9-0AF61533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0394-F273-7545-8DD3-1D4E859F0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EEC2B-3339-D340-9B70-BC9BE6D67482}"/>
              </a:ext>
            </a:extLst>
          </p:cNvPr>
          <p:cNvSpPr/>
          <p:nvPr/>
        </p:nvSpPr>
        <p:spPr>
          <a:xfrm>
            <a:off x="146304" y="1691640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B1189-1F81-2042-9179-80DCB653C791}"/>
              </a:ext>
            </a:extLst>
          </p:cNvPr>
          <p:cNvSpPr/>
          <p:nvPr/>
        </p:nvSpPr>
        <p:spPr>
          <a:xfrm>
            <a:off x="3334512" y="1691640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B8432E-EC76-A74B-B07F-6BA7F32A16CB}"/>
              </a:ext>
            </a:extLst>
          </p:cNvPr>
          <p:cNvSpPr/>
          <p:nvPr/>
        </p:nvSpPr>
        <p:spPr>
          <a:xfrm>
            <a:off x="6522720" y="1691640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C58169-2BE4-3B4F-9E57-BCE4AA2020B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21408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264ADC-D093-244A-8ED8-FC1B18F7B05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09616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E14683-F092-D745-94AD-3497432BD2EC}"/>
              </a:ext>
            </a:extLst>
          </p:cNvPr>
          <p:cNvSpPr txBox="1"/>
          <p:nvPr/>
        </p:nvSpPr>
        <p:spPr>
          <a:xfrm>
            <a:off x="2322576" y="1786128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51B8D-5E2E-A34C-AEBB-4363D483F03D}"/>
              </a:ext>
            </a:extLst>
          </p:cNvPr>
          <p:cNvSpPr txBox="1"/>
          <p:nvPr/>
        </p:nvSpPr>
        <p:spPr>
          <a:xfrm>
            <a:off x="5510784" y="1786128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6F06-B81A-4C49-B579-33B89908D40A}"/>
              </a:ext>
            </a:extLst>
          </p:cNvPr>
          <p:cNvSpPr txBox="1"/>
          <p:nvPr/>
        </p:nvSpPr>
        <p:spPr>
          <a:xfrm>
            <a:off x="597408" y="3456432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533A1-75A7-C54D-8D13-C0DB0BAF299C}"/>
              </a:ext>
            </a:extLst>
          </p:cNvPr>
          <p:cNvSpPr txBox="1"/>
          <p:nvPr/>
        </p:nvSpPr>
        <p:spPr>
          <a:xfrm>
            <a:off x="597408" y="3919728"/>
            <a:ext cx="347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recovery/removal</a:t>
            </a:r>
          </a:p>
        </p:txBody>
      </p:sp>
    </p:spTree>
    <p:extLst>
      <p:ext uri="{BB962C8B-B14F-4D97-AF65-F5344CB8AC3E}">
        <p14:creationId xmlns:p14="http://schemas.microsoft.com/office/powerpoint/2010/main" val="771147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89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C_SIR.R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3486F-8953-4949-BFDE-EAC4E529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72" y="1331976"/>
            <a:ext cx="4840224" cy="4840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2F0C5-B20C-284C-B7BF-78CDC031D86D}"/>
              </a:ext>
            </a:extLst>
          </p:cNvPr>
          <p:cNvSpPr txBox="1"/>
          <p:nvPr/>
        </p:nvSpPr>
        <p:spPr>
          <a:xfrm rot="19390312">
            <a:off x="2161664" y="5041128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Haha</a:t>
            </a:r>
            <a:r>
              <a:rPr lang="en-US" dirty="0"/>
              <a:t>, misspelled </a:t>
            </a:r>
          </a:p>
          <a:p>
            <a:pPr algn="ctr"/>
            <a:r>
              <a:rPr lang="en-US" dirty="0"/>
              <a:t>quarantine!</a:t>
            </a:r>
          </a:p>
        </p:txBody>
      </p:sp>
    </p:spTree>
    <p:extLst>
      <p:ext uri="{BB962C8B-B14F-4D97-AF65-F5344CB8AC3E}">
        <p14:creationId xmlns:p14="http://schemas.microsoft.com/office/powerpoint/2010/main" val="269237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FA0B5-4C09-B74B-9C28-00E30AAB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40ACD-6444-DE48-AFF1-0D1F3F1D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A76C4-F824-A345-BB7F-DFA78713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4E7A-686D-3C4F-A82A-EFAA4CDE9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thankYouVid.mp4" descr="thankYouVid.mp4">
            <a:hlinkClick r:id="" action="ppaction://media"/>
            <a:extLst>
              <a:ext uri="{FF2B5EF4-FFF2-40B4-BE49-F238E27FC236}">
                <a16:creationId xmlns:a16="http://schemas.microsoft.com/office/drawing/2014/main" id="{3F0C127F-C88E-7747-82F1-4AE32232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6618" y="2481580"/>
            <a:ext cx="4233806" cy="2383028"/>
          </a:xfrm>
          <a:prstGeom prst="rect">
            <a:avLst/>
          </a:prstGeom>
        </p:spPr>
      </p:pic>
      <p:pic>
        <p:nvPicPr>
          <p:cNvPr id="10" name="Picture 9" descr="A person sitting at a table&#10;&#10;Description automatically generated">
            <a:extLst>
              <a:ext uri="{FF2B5EF4-FFF2-40B4-BE49-F238E27FC236}">
                <a16:creationId xmlns:a16="http://schemas.microsoft.com/office/drawing/2014/main" id="{62161D7B-1419-8646-9E14-B72A5122F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658" y="2596896"/>
            <a:ext cx="3022146" cy="225653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ABC37922-9BB6-F64E-95A4-7DEDA9FF5E9B}"/>
              </a:ext>
            </a:extLst>
          </p:cNvPr>
          <p:cNvSpPr/>
          <p:nvPr/>
        </p:nvSpPr>
        <p:spPr>
          <a:xfrm>
            <a:off x="2267712" y="1426464"/>
            <a:ext cx="3931920" cy="914400"/>
          </a:xfrm>
          <a:prstGeom prst="wedgeEllipseCallout">
            <a:avLst>
              <a:gd name="adj1" fmla="val -44977"/>
              <a:gd name="adj2" fmla="val 17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Ring….Ring…Ring…”Dale the semester is over”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F6907-F801-F24C-830E-08EF87E48246}"/>
              </a:ext>
            </a:extLst>
          </p:cNvPr>
          <p:cNvSpPr txBox="1"/>
          <p:nvPr/>
        </p:nvSpPr>
        <p:spPr>
          <a:xfrm>
            <a:off x="493776" y="4901184"/>
            <a:ext cx="24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student in CSCI-96</a:t>
            </a:r>
          </a:p>
        </p:txBody>
      </p:sp>
    </p:spTree>
    <p:extLst>
      <p:ext uri="{BB962C8B-B14F-4D97-AF65-F5344CB8AC3E}">
        <p14:creationId xmlns:p14="http://schemas.microsoft.com/office/powerpoint/2010/main" val="18861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697417" y="1517542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Based approaches do not have x-variable inputs.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728421" y="2185260"/>
            <a:ext cx="733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statistical, mathematical or other scientific model to approximate a data series.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B0906-66BC-8045-823D-823E2034CC5E}"/>
              </a:ext>
            </a:extLst>
          </p:cNvPr>
          <p:cNvSpPr txBox="1"/>
          <p:nvPr/>
        </p:nvSpPr>
        <p:spPr>
          <a:xfrm>
            <a:off x="710340" y="3391545"/>
            <a:ext cx="720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model are learned in training then used to generate forecasts or more specifically the behavior of the phenomena.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4DC52-1ABA-DF42-881B-8FF87C9344C9}"/>
              </a:ext>
            </a:extLst>
          </p:cNvPr>
          <p:cNvSpPr txBox="1"/>
          <p:nvPr/>
        </p:nvSpPr>
        <p:spPr>
          <a:xfrm>
            <a:off x="645764" y="4675321"/>
            <a:ext cx="72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Can be used with few data points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118C9-D0F8-BE49-A9DA-330E36C6D38E}"/>
              </a:ext>
            </a:extLst>
          </p:cNvPr>
          <p:cNvSpPr/>
          <p:nvPr/>
        </p:nvSpPr>
        <p:spPr>
          <a:xfrm>
            <a:off x="601844" y="5343040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 how we only had the time series to get level, trend &amp; seasonality?</a:t>
            </a:r>
          </a:p>
        </p:txBody>
      </p:sp>
    </p:spTree>
    <p:extLst>
      <p:ext uri="{BB962C8B-B14F-4D97-AF65-F5344CB8AC3E}">
        <p14:creationId xmlns:p14="http://schemas.microsoft.com/office/powerpoint/2010/main" val="22622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185980" y="1565327"/>
            <a:ext cx="5129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trustworthy historical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 are engineered as inputs i.e. month dummy variables lagged x days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a machine learning method like XGB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3C8E9-3322-C149-9AB9-22335F0665B6}"/>
              </a:ext>
            </a:extLst>
          </p:cNvPr>
          <p:cNvSpPr txBox="1"/>
          <p:nvPr/>
        </p:nvSpPr>
        <p:spPr>
          <a:xfrm>
            <a:off x="184198" y="1756205"/>
            <a:ext cx="5129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fewer data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variability that is not easily quantifiable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Assumptions can be made for curve parameters</a:t>
            </a:r>
          </a:p>
        </p:txBody>
      </p:sp>
    </p:spTree>
    <p:extLst>
      <p:ext uri="{BB962C8B-B14F-4D97-AF65-F5344CB8AC3E}">
        <p14:creationId xmlns:p14="http://schemas.microsoft.com/office/powerpoint/2010/main" val="207689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283779" y="2220532"/>
            <a:ext cx="345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Product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Growth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Assumes the population doesn’t change (no natural birth/death rates)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E3434F-F80B-5145-9EC3-922C8375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15846" r="4150" b="16983"/>
          <a:stretch/>
        </p:blipFill>
        <p:spPr>
          <a:xfrm>
            <a:off x="3950161" y="1671143"/>
            <a:ext cx="4705107" cy="34053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36681" y="1671145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C51D-83FF-EA44-B0E4-1BB06703A7B3}"/>
              </a:ext>
            </a:extLst>
          </p:cNvPr>
          <p:cNvSpPr/>
          <p:nvPr/>
        </p:nvSpPr>
        <p:spPr>
          <a:xfrm>
            <a:off x="410254" y="5454869"/>
            <a:ext cx="8449967" cy="630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help with planning on completely new item forecasting with only a few starting points &amp; an upper limit to the population (market size potential)</a:t>
            </a:r>
          </a:p>
        </p:txBody>
      </p:sp>
    </p:spTree>
    <p:extLst>
      <p:ext uri="{BB962C8B-B14F-4D97-AF65-F5344CB8AC3E}">
        <p14:creationId xmlns:p14="http://schemas.microsoft.com/office/powerpoint/2010/main" val="401428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51283"/>
            <a:ext cx="80008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 (a line that approaches a curve but does not meet it at any distance)</a:t>
            </a:r>
          </a:p>
          <a:p>
            <a:r>
              <a:rPr lang="en-US" dirty="0"/>
              <a:t>b = displacement on x-axis (how stretched out the curve is)</a:t>
            </a:r>
          </a:p>
          <a:p>
            <a:r>
              <a:rPr lang="en-US" dirty="0"/>
              <a:t>c = maximum growth rate  (the slope of the curve)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7346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95952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growth rate </a:t>
            </a:r>
          </a:p>
          <a:p>
            <a:r>
              <a:rPr lang="en-US" dirty="0"/>
              <a:t>e = 2.71828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3DC8B-2165-2D4E-A798-5754C75BEF5A}"/>
              </a:ext>
            </a:extLst>
          </p:cNvPr>
          <p:cNvSpPr txBox="1"/>
          <p:nvPr/>
        </p:nvSpPr>
        <p:spPr>
          <a:xfrm>
            <a:off x="4264616" y="4395952"/>
            <a:ext cx="4951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market potential at the last period</a:t>
            </a:r>
          </a:p>
          <a:p>
            <a:r>
              <a:rPr lang="en-US" dirty="0"/>
              <a:t>b = how long will it take for full market penetration</a:t>
            </a:r>
          </a:p>
          <a:p>
            <a:r>
              <a:rPr lang="en-US" dirty="0"/>
              <a:t>c = slope or adoption rate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4632284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11132</TotalTime>
  <Words>1272</Words>
  <Application>Microsoft Macintosh PowerPoint</Application>
  <PresentationFormat>On-screen Show (4:3)</PresentationFormat>
  <Paragraphs>310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Rockwell</vt:lpstr>
      <vt:lpstr>2_Office Theme</vt:lpstr>
      <vt:lpstr>Growth Models</vt:lpstr>
      <vt:lpstr>Agenda</vt:lpstr>
      <vt:lpstr>Growth Models are a form of time series forecasting</vt:lpstr>
      <vt:lpstr>Model Based</vt:lpstr>
      <vt:lpstr>When to use model vs data driven forecasting</vt:lpstr>
      <vt:lpstr>When to use model vs data driven forecasting</vt:lpstr>
      <vt:lpstr>Gompertz Growth Curves</vt:lpstr>
      <vt:lpstr>Gompertz Growth Curves</vt:lpstr>
      <vt:lpstr>Gompertz Growth Curves</vt:lpstr>
      <vt:lpstr>Gompertz Growth Curves</vt:lpstr>
      <vt:lpstr>Gompertz Growth Curves</vt:lpstr>
      <vt:lpstr>Gompertz Growth Curves</vt:lpstr>
      <vt:lpstr>Let’s practice </vt:lpstr>
      <vt:lpstr>Agenda</vt:lpstr>
      <vt:lpstr>Not a meme…really Frank Bass (1926-2006)</vt:lpstr>
      <vt:lpstr>Two input parameters</vt:lpstr>
      <vt:lpstr>Two input parameters</vt:lpstr>
      <vt:lpstr>Two input parameters (plus total market)</vt:lpstr>
      <vt:lpstr>Innovator Behavior</vt:lpstr>
      <vt:lpstr>Imitation Behavior</vt:lpstr>
      <vt:lpstr>Side by Side</vt:lpstr>
      <vt:lpstr>BASS Models Find analog adoption parameters</vt:lpstr>
      <vt:lpstr>Let’s Practice</vt:lpstr>
      <vt:lpstr>Agenda</vt:lpstr>
      <vt:lpstr>SIR has 3 states of nature</vt:lpstr>
      <vt:lpstr>SIR has 3 states of nature</vt:lpstr>
      <vt:lpstr>SIR has 3 states of nature</vt:lpstr>
      <vt:lpstr>SIR has 3 states of nature</vt:lpstr>
      <vt:lpstr>SIR has 2 input parameters</vt:lpstr>
      <vt:lpstr>SIR has 3 states of nature</vt:lpstr>
      <vt:lpstr>SIR Assumptions</vt:lpstr>
      <vt:lpstr>SIR Assumptions</vt:lpstr>
      <vt:lpstr>There can be more states of nature</vt:lpstr>
      <vt:lpstr>We will build the SIR model w/beta, gamma &amp; total population</vt:lpstr>
      <vt:lpstr>Let’s Practice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Ethics With a Strong Data Focus</dc:title>
  <dc:creator>Edward Kwartler</dc:creator>
  <cp:lastModifiedBy>Kwartler, Edward</cp:lastModifiedBy>
  <cp:revision>65</cp:revision>
  <dcterms:created xsi:type="dcterms:W3CDTF">2018-06-21T02:33:00Z</dcterms:created>
  <dcterms:modified xsi:type="dcterms:W3CDTF">2022-05-02T21:03:35Z</dcterms:modified>
</cp:coreProperties>
</file>